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Muli" charset="1" panose="00000500000000000000"/>
      <p:regular r:id="rId25"/>
    </p:embeddedFont>
    <p:embeddedFont>
      <p:font typeface="Muli Ultra-Bold" charset="1" panose="00000900000000000000"/>
      <p:regular r:id="rId26"/>
    </p:embeddedFont>
    <p:embeddedFont>
      <p:font typeface="Muli Semi-Bold" charset="1" panose="00000700000000000000"/>
      <p:regular r:id="rId27"/>
    </p:embeddedFont>
    <p:embeddedFont>
      <p:font typeface="Muli Bold" charset="1" panose="00000800000000000000"/>
      <p:regular r:id="rId28"/>
    </p:embeddedFont>
    <p:embeddedFont>
      <p:font typeface="Open Sans Bold" charset="1" panose="020B08060305040202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svg>
</file>

<file path=ppt/media/image18.png>
</file>

<file path=ppt/media/image19.jpeg>
</file>

<file path=ppt/media/image2.png>
</file>

<file path=ppt/media/image20.png>
</file>

<file path=ppt/media/image21.sv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2.png" Type="http://schemas.openxmlformats.org/officeDocument/2006/relationships/image"/><Relationship Id="rId4" Target="../media/image14.jpe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Relationship Id="rId7" Target="../media/image17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jpeg" Type="http://schemas.openxmlformats.org/officeDocument/2006/relationships/image"/><Relationship Id="rId4" Target="../media/image20.png" Type="http://schemas.openxmlformats.org/officeDocument/2006/relationships/image"/><Relationship Id="rId5" Target="../media/image21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23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image2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Relationship Id="rId3" Target="../media/image27.png" Type="http://schemas.openxmlformats.org/officeDocument/2006/relationships/image"/><Relationship Id="rId4" Target="../media/image28.png" Type="http://schemas.openxmlformats.org/officeDocument/2006/relationships/image"/><Relationship Id="rId5" Target="../media/image29.png" Type="http://schemas.openxmlformats.org/officeDocument/2006/relationships/image"/><Relationship Id="rId6" Target="../media/image30.png" Type="http://schemas.openxmlformats.org/officeDocument/2006/relationships/image"/><Relationship Id="rId7" Target="../media/image3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slide6.xml" Type="http://schemas.openxmlformats.org/officeDocument/2006/relationships/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768406" y="0"/>
            <a:ext cx="10287000" cy="1028700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AF03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7119226" y="2809212"/>
            <a:ext cx="2334288" cy="2334288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AF03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532909" y="8383534"/>
            <a:ext cx="9502941" cy="874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26"/>
              </a:lnSpc>
            </a:pPr>
            <a:r>
              <a:rPr lang="en-US" sz="2518">
                <a:solidFill>
                  <a:srgbClr val="171717"/>
                </a:solidFill>
                <a:latin typeface="Muli"/>
                <a:ea typeface="Muli"/>
                <a:cs typeface="Muli"/>
                <a:sym typeface="Muli"/>
              </a:rPr>
              <a:t>Decentralized and distributed financial solution for fundraising, winner identification and automatic prize payout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28700" y="1763849"/>
            <a:ext cx="7257670" cy="3626700"/>
            <a:chOff x="0" y="0"/>
            <a:chExt cx="9676893" cy="4835600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043592"/>
              <a:ext cx="9676893" cy="37920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000"/>
                </a:lnSpc>
              </a:pPr>
              <a:r>
                <a:rPr lang="en-US" sz="10000" b="true">
                  <a:solidFill>
                    <a:srgbClr val="171717"/>
                  </a:solidFill>
                  <a:latin typeface="Muli Ultra-Bold"/>
                  <a:ea typeface="Muli Ultra-Bold"/>
                  <a:cs typeface="Muli Ultra-Bold"/>
                  <a:sym typeface="Muli Ultra-Bold"/>
                </a:rPr>
                <a:t>Lottery </a:t>
              </a:r>
              <a:r>
                <a:rPr lang="en-US" sz="10000" b="true">
                  <a:solidFill>
                    <a:srgbClr val="FCAF03"/>
                  </a:solidFill>
                  <a:latin typeface="Muli Ultra-Bold"/>
                  <a:ea typeface="Muli Ultra-Bold"/>
                  <a:cs typeface="Muli Ultra-Bold"/>
                  <a:sym typeface="Muli Ultra-Bold"/>
                </a:rPr>
                <a:t>BTC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57150"/>
              <a:ext cx="7911513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  <a:spcBef>
                  <a:spcPct val="0"/>
                </a:spcBef>
              </a:pPr>
              <a:r>
                <a:rPr lang="en-US" sz="3000" b="true">
                  <a:solidFill>
                    <a:srgbClr val="171717"/>
                  </a:solidFill>
                  <a:latin typeface="Muli Semi-Bold"/>
                  <a:ea typeface="Muli Semi-Bold"/>
                  <a:cs typeface="Muli Semi-Bold"/>
                  <a:sym typeface="Muli Semi-Bold"/>
                </a:rPr>
                <a:t>Be your own lottery</a:t>
              </a:r>
            </a:p>
          </p:txBody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0919913" y="505226"/>
            <a:ext cx="4564669" cy="9276547"/>
            <a:chOff x="0" y="0"/>
            <a:chExt cx="5001260" cy="1016381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t="0" r="-45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1334" t="0" r="-1334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7499121" y="0"/>
            <a:ext cx="0" cy="10287000"/>
          </a:xfrm>
          <a:prstGeom prst="line">
            <a:avLst/>
          </a:prstGeom>
          <a:ln cap="rnd" w="28575">
            <a:solidFill>
              <a:srgbClr val="171717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7403680" y="1555431"/>
            <a:ext cx="190883" cy="190883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7403680" y="3301745"/>
            <a:ext cx="190883" cy="190883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7403680" y="5048059"/>
            <a:ext cx="190883" cy="190883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7403680" y="6794372"/>
            <a:ext cx="190883" cy="190883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403680" y="8540686"/>
            <a:ext cx="190883" cy="190883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5400000">
            <a:off x="10173505" y="5409663"/>
            <a:ext cx="13524158" cy="2704832"/>
          </a:xfrm>
          <a:custGeom>
            <a:avLst/>
            <a:gdLst/>
            <a:ahLst/>
            <a:cxnLst/>
            <a:rect r="r" b="b" t="t" l="l"/>
            <a:pathLst>
              <a:path h="2704832" w="13524158">
                <a:moveTo>
                  <a:pt x="0" y="0"/>
                </a:moveTo>
                <a:lnTo>
                  <a:pt x="13524158" y="0"/>
                </a:lnTo>
                <a:lnTo>
                  <a:pt x="13524158" y="2704832"/>
                </a:lnTo>
                <a:lnTo>
                  <a:pt x="0" y="2704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658366" y="505226"/>
            <a:ext cx="4564669" cy="9276547"/>
            <a:chOff x="0" y="0"/>
            <a:chExt cx="5001260" cy="1016381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t="0" r="-45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1334" t="0" r="-1334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8267365" y="1415986"/>
            <a:ext cx="8848999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00"/>
              </a:lnSpc>
            </a:pPr>
            <a:r>
              <a:rPr lang="en-US" sz="6500" b="true">
                <a:solidFill>
                  <a:srgbClr val="171717"/>
                </a:solidFill>
                <a:latin typeface="Muli Bold"/>
                <a:ea typeface="Muli Bold"/>
                <a:cs typeface="Muli Bold"/>
                <a:sym typeface="Muli Bold"/>
              </a:rPr>
              <a:t>Flexible Selection of Drawn Elements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67365" y="5550296"/>
            <a:ext cx="7655618" cy="3339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171717"/>
                </a:solidFill>
                <a:latin typeface="Muli"/>
                <a:ea typeface="Muli"/>
                <a:cs typeface="Muli"/>
                <a:sym typeface="Muli"/>
              </a:rPr>
              <a:t>Using Lotofácil or Powerball as examples, the interface can be configured to allow selecting only numbers within the drawn range.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171717"/>
                </a:solidFill>
                <a:latin typeface="Muli"/>
                <a:ea typeface="Muli"/>
                <a:cs typeface="Muli"/>
                <a:sym typeface="Muli"/>
              </a:rPr>
              <a:t>However, since the draw is external, it is also possible to accept bets on animals, colors, names, news, or any text available online to pay the bettor.</a:t>
            </a:r>
          </a:p>
          <a:p>
            <a:pPr algn="l">
              <a:lnSpc>
                <a:spcPts val="3359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8267365" y="4183229"/>
            <a:ext cx="8848999" cy="61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0"/>
              </a:lnSpc>
            </a:pPr>
            <a:r>
              <a:rPr lang="en-US" sz="4000" b="true">
                <a:solidFill>
                  <a:srgbClr val="504F4F"/>
                </a:solidFill>
                <a:latin typeface="Muli Bold"/>
                <a:ea typeface="Muli Bold"/>
                <a:cs typeface="Muli Bold"/>
                <a:sym typeface="Muli Bold"/>
              </a:rPr>
              <a:t>Numbers, Names, Animals, colors, ...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8165871" y="0"/>
            <a:ext cx="0" cy="10287000"/>
          </a:xfrm>
          <a:prstGeom prst="line">
            <a:avLst/>
          </a:prstGeom>
          <a:ln cap="rnd" w="28575">
            <a:solidFill>
              <a:srgbClr val="171717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8070430" y="1555431"/>
            <a:ext cx="190883" cy="190883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8070430" y="3301745"/>
            <a:ext cx="190883" cy="190883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8070430" y="5048059"/>
            <a:ext cx="190883" cy="190883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8070430" y="6794372"/>
            <a:ext cx="190883" cy="190883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070430" y="8540686"/>
            <a:ext cx="190883" cy="190883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5400000">
            <a:off x="10173505" y="5409663"/>
            <a:ext cx="13524158" cy="2704832"/>
          </a:xfrm>
          <a:custGeom>
            <a:avLst/>
            <a:gdLst/>
            <a:ahLst/>
            <a:cxnLst/>
            <a:rect r="r" b="b" t="t" l="l"/>
            <a:pathLst>
              <a:path h="2704832" w="13524158">
                <a:moveTo>
                  <a:pt x="0" y="0"/>
                </a:moveTo>
                <a:lnTo>
                  <a:pt x="13524158" y="0"/>
                </a:lnTo>
                <a:lnTo>
                  <a:pt x="13524158" y="2704832"/>
                </a:lnTo>
                <a:lnTo>
                  <a:pt x="0" y="2704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994858" y="505226"/>
            <a:ext cx="4564669" cy="9276547"/>
            <a:chOff x="0" y="0"/>
            <a:chExt cx="5001260" cy="1016381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t="0" r="-45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589" t="0" r="-589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8775662" y="1028700"/>
            <a:ext cx="8848999" cy="297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00"/>
              </a:lnSpc>
            </a:pPr>
            <a:r>
              <a:rPr lang="en-US" sz="6500" b="true">
                <a:solidFill>
                  <a:srgbClr val="171717"/>
                </a:solidFill>
                <a:latin typeface="Muli Bold"/>
                <a:ea typeface="Muli Bold"/>
                <a:cs typeface="Muli Bold"/>
                <a:sym typeface="Muli Bold"/>
              </a:rPr>
              <a:t>Payment and  Confirmation through Lightning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851862" y="4567619"/>
            <a:ext cx="7655618" cy="4596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171717"/>
                </a:solidFill>
                <a:latin typeface="Muli"/>
                <a:ea typeface="Muli"/>
                <a:cs typeface="Muli"/>
                <a:sym typeface="Muli"/>
              </a:rPr>
              <a:t>Based on the chosen lottery type, betting options relevant to that lottery will be provided.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171717"/>
                </a:solidFill>
                <a:latin typeface="Muli"/>
                <a:ea typeface="Muli"/>
                <a:cs typeface="Muli"/>
                <a:sym typeface="Muli"/>
              </a:rPr>
              <a:t>For example, in Mega Sena, numbers are always drawn between 01 and 60, while in the China Welfare Lottery, the range is from 01 to 33.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171717"/>
                </a:solidFill>
                <a:latin typeface="Muli"/>
                <a:ea typeface="Muli"/>
                <a:cs typeface="Muli"/>
                <a:sym typeface="Muli"/>
              </a:rPr>
              <a:t>The bettor must also provide either an on-chain public key (not yet available) or a Lightning invoice, which will automatically receive the full wallet balance if the Crawler identifies the bet as a winner.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47020"/>
          </a:xfrm>
          <a:custGeom>
            <a:avLst/>
            <a:gdLst/>
            <a:ahLst/>
            <a:cxnLst/>
            <a:rect r="r" b="b" t="t" l="l"/>
            <a:pathLst>
              <a:path h="10447020" w="18288000">
                <a:moveTo>
                  <a:pt x="0" y="0"/>
                </a:moveTo>
                <a:lnTo>
                  <a:pt x="18288000" y="0"/>
                </a:lnTo>
                <a:lnTo>
                  <a:pt x="18288000" y="10447020"/>
                </a:lnTo>
                <a:lnTo>
                  <a:pt x="0" y="10447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994858" y="505226"/>
            <a:ext cx="4564669" cy="9276547"/>
            <a:chOff x="0" y="0"/>
            <a:chExt cx="5001260" cy="101638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t="0" r="-45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4"/>
              <a:stretch>
                <a:fillRect l="-4929" t="0" r="-4929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12186200" y="5138513"/>
            <a:ext cx="190883" cy="190883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8" id="8"/>
          <p:cNvGrpSpPr/>
          <p:nvPr/>
        </p:nvGrpSpPr>
        <p:grpSpPr>
          <a:xfrm rot="5400000">
            <a:off x="9776949" y="5138513"/>
            <a:ext cx="190883" cy="190883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9803"/>
            </a:solidFill>
          </p:spPr>
        </p:sp>
      </p:grpSp>
      <p:grpSp>
        <p:nvGrpSpPr>
          <p:cNvPr name="Group 10" id="10"/>
          <p:cNvGrpSpPr/>
          <p:nvPr/>
        </p:nvGrpSpPr>
        <p:grpSpPr>
          <a:xfrm rot="5400000">
            <a:off x="9071716" y="5138513"/>
            <a:ext cx="190883" cy="190883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9803"/>
            </a:solidFill>
          </p:spPr>
        </p:sp>
      </p:grpSp>
      <p:grpSp>
        <p:nvGrpSpPr>
          <p:cNvPr name="Group 12" id="12"/>
          <p:cNvGrpSpPr/>
          <p:nvPr/>
        </p:nvGrpSpPr>
        <p:grpSpPr>
          <a:xfrm rot="5400000">
            <a:off x="8376008" y="5138513"/>
            <a:ext cx="190883" cy="190883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9803"/>
            </a:solidFill>
          </p:spPr>
        </p:sp>
      </p:grpSp>
      <p:grpSp>
        <p:nvGrpSpPr>
          <p:cNvPr name="Group 14" id="14"/>
          <p:cNvGrpSpPr/>
          <p:nvPr/>
        </p:nvGrpSpPr>
        <p:grpSpPr>
          <a:xfrm rot="5400000">
            <a:off x="7677444" y="5138513"/>
            <a:ext cx="190883" cy="190883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9803"/>
            </a:solid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11018500" y="505226"/>
            <a:ext cx="4564669" cy="9276547"/>
            <a:chOff x="0" y="0"/>
            <a:chExt cx="5001260" cy="1016381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3"/>
              <a:stretch>
                <a:fillRect l="-45" t="0" r="-45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5"/>
              <a:stretch>
                <a:fillRect l="-12023" t="0" r="-12023" b="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true" flipV="false" rot="0">
            <a:off x="7846087" y="5821920"/>
            <a:ext cx="1885853" cy="1602975"/>
          </a:xfrm>
          <a:custGeom>
            <a:avLst/>
            <a:gdLst/>
            <a:ahLst/>
            <a:cxnLst/>
            <a:rect r="r" b="b" t="t" l="l"/>
            <a:pathLst>
              <a:path h="1602975" w="1885853">
                <a:moveTo>
                  <a:pt x="1885853" y="0"/>
                </a:moveTo>
                <a:lnTo>
                  <a:pt x="0" y="0"/>
                </a:lnTo>
                <a:lnTo>
                  <a:pt x="0" y="1602975"/>
                </a:lnTo>
                <a:lnTo>
                  <a:pt x="1885853" y="1602975"/>
                </a:lnTo>
                <a:lnTo>
                  <a:pt x="188585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504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0362" y="3668377"/>
            <a:ext cx="162052" cy="162052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AF03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2200291" y="3254103"/>
            <a:ext cx="8946757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00"/>
              </a:lnSpc>
            </a:pPr>
            <a:r>
              <a:rPr lang="en-US" sz="6500" b="true">
                <a:solidFill>
                  <a:srgbClr val="FCAF03"/>
                </a:solidFill>
                <a:latin typeface="Muli Bold"/>
                <a:ea typeface="Muli Bold"/>
                <a:cs typeface="Muli Bold"/>
                <a:sym typeface="Muli Bold"/>
              </a:rPr>
              <a:t>Web</a:t>
            </a:r>
            <a:r>
              <a:rPr lang="en-US" sz="6500" b="true">
                <a:solidFill>
                  <a:srgbClr val="FFFFFF"/>
                </a:solidFill>
                <a:latin typeface="Muli Bold"/>
                <a:ea typeface="Muli Bold"/>
                <a:cs typeface="Muli Bold"/>
                <a:sym typeface="Muli Bold"/>
              </a:rPr>
              <a:t> Crwolers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04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0" y="0"/>
            <a:ext cx="18324066" cy="10470895"/>
          </a:xfrm>
          <a:custGeom>
            <a:avLst/>
            <a:gdLst/>
            <a:ahLst/>
            <a:cxnLst/>
            <a:rect r="r" b="b" t="t" l="l"/>
            <a:pathLst>
              <a:path h="10470895" w="18324066">
                <a:moveTo>
                  <a:pt x="0" y="0"/>
                </a:moveTo>
                <a:lnTo>
                  <a:pt x="18324066" y="0"/>
                </a:lnTo>
                <a:lnTo>
                  <a:pt x="18324066" y="10470895"/>
                </a:lnTo>
                <a:lnTo>
                  <a:pt x="0" y="104708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275328" y="2323306"/>
            <a:ext cx="13395238" cy="7372797"/>
          </a:xfrm>
          <a:custGeom>
            <a:avLst/>
            <a:gdLst/>
            <a:ahLst/>
            <a:cxnLst/>
            <a:rect r="r" b="b" t="t" l="l"/>
            <a:pathLst>
              <a:path h="7372797" w="13395238">
                <a:moveTo>
                  <a:pt x="0" y="0"/>
                </a:moveTo>
                <a:lnTo>
                  <a:pt x="13395238" y="0"/>
                </a:lnTo>
                <a:lnTo>
                  <a:pt x="13395238" y="7372797"/>
                </a:lnTo>
                <a:lnTo>
                  <a:pt x="0" y="73727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H="true">
            <a:off x="6072932" y="4951219"/>
            <a:ext cx="2301943" cy="408582"/>
          </a:xfrm>
          <a:prstGeom prst="line">
            <a:avLst/>
          </a:prstGeom>
          <a:ln cap="flat" w="38100">
            <a:solidFill>
              <a:srgbClr val="FC9803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" id="5"/>
          <p:cNvSpPr/>
          <p:nvPr/>
        </p:nvSpPr>
        <p:spPr>
          <a:xfrm flipH="true" flipV="true">
            <a:off x="4887198" y="5756674"/>
            <a:ext cx="4873633" cy="1922428"/>
          </a:xfrm>
          <a:prstGeom prst="line">
            <a:avLst/>
          </a:prstGeom>
          <a:ln cap="flat" w="38100">
            <a:solidFill>
              <a:srgbClr val="FC9803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6" id="6"/>
          <p:cNvSpPr/>
          <p:nvPr/>
        </p:nvSpPr>
        <p:spPr>
          <a:xfrm flipH="true" flipV="true">
            <a:off x="2691987" y="6535224"/>
            <a:ext cx="5682888" cy="2723076"/>
          </a:xfrm>
          <a:prstGeom prst="line">
            <a:avLst/>
          </a:prstGeom>
          <a:ln cap="flat" w="38100">
            <a:solidFill>
              <a:srgbClr val="FC9803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2191739" y="4734428"/>
            <a:ext cx="3797604" cy="2550553"/>
          </a:xfrm>
          <a:custGeom>
            <a:avLst/>
            <a:gdLst/>
            <a:ahLst/>
            <a:cxnLst/>
            <a:rect r="r" b="b" t="t" l="l"/>
            <a:pathLst>
              <a:path h="2550553" w="3797604">
                <a:moveTo>
                  <a:pt x="0" y="0"/>
                </a:moveTo>
                <a:lnTo>
                  <a:pt x="3797604" y="0"/>
                </a:lnTo>
                <a:lnTo>
                  <a:pt x="3797604" y="2550553"/>
                </a:lnTo>
                <a:lnTo>
                  <a:pt x="0" y="255055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94760" y="774257"/>
            <a:ext cx="16698480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800"/>
              </a:lnSpc>
            </a:pPr>
            <a:r>
              <a:rPr lang="en-US" b="true" sz="650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Dynamically Configurable Web Crawler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04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48413" y="729915"/>
            <a:ext cx="13433000" cy="8827171"/>
          </a:xfrm>
          <a:custGeom>
            <a:avLst/>
            <a:gdLst/>
            <a:ahLst/>
            <a:cxnLst/>
            <a:rect r="r" b="b" t="t" l="l"/>
            <a:pathLst>
              <a:path h="8827171" w="13433000">
                <a:moveTo>
                  <a:pt x="0" y="0"/>
                </a:moveTo>
                <a:lnTo>
                  <a:pt x="13433000" y="0"/>
                </a:lnTo>
                <a:lnTo>
                  <a:pt x="13433000" y="8827170"/>
                </a:lnTo>
                <a:lnTo>
                  <a:pt x="0" y="8827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7772" r="0" b="-16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09853" y="887030"/>
            <a:ext cx="6538560" cy="297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00"/>
              </a:lnSpc>
            </a:pPr>
            <a:r>
              <a:rPr lang="en-US" sz="6500" b="true">
                <a:solidFill>
                  <a:srgbClr val="FCAF03"/>
                </a:solidFill>
                <a:latin typeface="Muli Bold"/>
                <a:ea typeface="Muli Bold"/>
                <a:cs typeface="Muli Bold"/>
                <a:sym typeface="Muli Bold"/>
              </a:rPr>
              <a:t>Automatic Payment Web Crawler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09853" y="4258794"/>
            <a:ext cx="6311994" cy="1462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800" b="true">
                <a:solidFill>
                  <a:srgbClr val="FFFFFF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An automatic crawler will continuously visit the registered website address.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9853" y="6464895"/>
            <a:ext cx="5727984" cy="2075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5"/>
              </a:lnSpc>
            </a:pPr>
            <a:r>
              <a:rPr lang="en-US" sz="2403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If winning bets are identified, the crawler will automatically execute a transaction to pay the winners, distributing nearly all the collected funds quickly, anonymously, and securely.</a:t>
            </a:r>
          </a:p>
        </p:txBody>
      </p:sp>
      <p:sp>
        <p:nvSpPr>
          <p:cNvPr name="AutoShape 6" id="6"/>
          <p:cNvSpPr/>
          <p:nvPr/>
        </p:nvSpPr>
        <p:spPr>
          <a:xfrm flipV="true">
            <a:off x="6862471" y="0"/>
            <a:ext cx="0" cy="10287000"/>
          </a:xfrm>
          <a:prstGeom prst="line">
            <a:avLst/>
          </a:prstGeom>
          <a:ln cap="rnd" w="28575">
            <a:solidFill>
              <a:srgbClr val="171717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6767030" y="1555431"/>
            <a:ext cx="190883" cy="190883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6767030" y="3301745"/>
            <a:ext cx="190883" cy="190883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6767030" y="5048059"/>
            <a:ext cx="190883" cy="190883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6767030" y="6794372"/>
            <a:ext cx="190883" cy="190883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6767030" y="8540686"/>
            <a:ext cx="190883" cy="190883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AF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10054" y="3340100"/>
            <a:ext cx="7833946" cy="351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b="true">
                <a:solidFill>
                  <a:srgbClr val="FFFFFF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Any</a:t>
            </a:r>
            <a:r>
              <a:rPr lang="en-US" sz="5000" b="true">
                <a:solidFill>
                  <a:srgbClr val="171717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 website available on the internet </a:t>
            </a:r>
            <a:r>
              <a:rPr lang="en-US" sz="5000" b="true">
                <a:solidFill>
                  <a:srgbClr val="FFFFFF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can </a:t>
            </a:r>
            <a:r>
              <a:rPr lang="en-US" sz="5000" b="true">
                <a:solidFill>
                  <a:srgbClr val="171717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be used as a data source for lotteries.</a:t>
            </a:r>
          </a:p>
        </p:txBody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743655" y="1028700"/>
            <a:ext cx="4049502" cy="8229600"/>
            <a:chOff x="0" y="0"/>
            <a:chExt cx="5001260" cy="101638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000993" cy="10163632"/>
            </a:xfrm>
            <a:custGeom>
              <a:avLst/>
              <a:gdLst/>
              <a:ahLst/>
              <a:cxnLst/>
              <a:rect r="r" b="b" t="t" l="l"/>
              <a:pathLst>
                <a:path h="10163632" w="5000993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t="0" r="-45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38760" y="288798"/>
              <a:ext cx="4330776" cy="9398000"/>
            </a:xfrm>
            <a:custGeom>
              <a:avLst/>
              <a:gdLst/>
              <a:ahLst/>
              <a:cxnLst/>
              <a:rect r="r" b="b" t="t" l="l"/>
              <a:pathLst>
                <a:path h="9398000" w="4330776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22334" t="0" r="-22334" b="0"/>
              </a:stretch>
            </a:blipFill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14676" y="-1982316"/>
            <a:ext cx="7414590" cy="7414590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AF0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7223728" y="7129757"/>
            <a:ext cx="2128543" cy="2128543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AF0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628114" y="1892301"/>
            <a:ext cx="8164297" cy="8107488"/>
          </a:xfrm>
          <a:custGeom>
            <a:avLst/>
            <a:gdLst/>
            <a:ahLst/>
            <a:cxnLst/>
            <a:rect r="r" b="b" t="t" l="l"/>
            <a:pathLst>
              <a:path h="8107488" w="8164297">
                <a:moveTo>
                  <a:pt x="0" y="0"/>
                </a:moveTo>
                <a:lnTo>
                  <a:pt x="8164297" y="0"/>
                </a:lnTo>
                <a:lnTo>
                  <a:pt x="8164297" y="8107488"/>
                </a:lnTo>
                <a:lnTo>
                  <a:pt x="0" y="81074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815597" y="2823570"/>
            <a:ext cx="6973390" cy="2110960"/>
          </a:xfrm>
          <a:custGeom>
            <a:avLst/>
            <a:gdLst/>
            <a:ahLst/>
            <a:cxnLst/>
            <a:rect r="r" b="b" t="t" l="l"/>
            <a:pathLst>
              <a:path h="2110960" w="6973390">
                <a:moveTo>
                  <a:pt x="0" y="0"/>
                </a:moveTo>
                <a:lnTo>
                  <a:pt x="6973390" y="0"/>
                </a:lnTo>
                <a:lnTo>
                  <a:pt x="6973390" y="2110961"/>
                </a:lnTo>
                <a:lnTo>
                  <a:pt x="0" y="21109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11581" r="-37683" b="-5617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21127" y="533400"/>
            <a:ext cx="17343741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800"/>
              </a:lnSpc>
            </a:pPr>
            <a:r>
              <a:rPr lang="en-US" b="true" sz="6500">
                <a:solidFill>
                  <a:srgbClr val="171717"/>
                </a:solidFill>
                <a:latin typeface="Muli Bold"/>
                <a:ea typeface="Muli Bold"/>
                <a:cs typeface="Muli Bold"/>
                <a:sym typeface="Muli Bold"/>
              </a:rPr>
              <a:t>Respectfully, I present this example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426523" y="1519557"/>
            <a:ext cx="11438345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080"/>
              </a:lnSpc>
            </a:pPr>
            <a:r>
              <a:rPr lang="en-US" b="true" sz="2200">
                <a:solidFill>
                  <a:srgbClr val="171717"/>
                </a:solidFill>
                <a:latin typeface="Muli Bold"/>
                <a:ea typeface="Muli Bold"/>
                <a:cs typeface="Muli Bold"/>
                <a:sym typeface="Muli Bold"/>
              </a:rPr>
              <a:t>Our sincere condolences to those who have lost loved ones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815597" y="5265355"/>
            <a:ext cx="6785531" cy="4587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5"/>
              </a:lnSpc>
            </a:pPr>
            <a:r>
              <a:rPr lang="en-US" sz="2403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Even an obituary website could be used as a data source to feed the system.</a:t>
            </a:r>
          </a:p>
          <a:p>
            <a:pPr algn="l">
              <a:lnSpc>
                <a:spcPts val="3365"/>
              </a:lnSpc>
            </a:pPr>
          </a:p>
          <a:p>
            <a:pPr algn="l">
              <a:lnSpc>
                <a:spcPts val="3365"/>
              </a:lnSpc>
            </a:pPr>
            <a:r>
              <a:rPr lang="en-US" sz="2403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It would only be necessary to register the website address and define a CSS selector to identify the event and another to identify the value of the elements used for processing the bets.</a:t>
            </a:r>
          </a:p>
          <a:p>
            <a:pPr algn="l">
              <a:lnSpc>
                <a:spcPts val="3365"/>
              </a:lnSpc>
            </a:pPr>
          </a:p>
          <a:p>
            <a:pPr algn="l">
              <a:lnSpc>
                <a:spcPts val="3365"/>
              </a:lnSpc>
            </a:pPr>
            <a:r>
              <a:rPr lang="en-US" sz="2403">
                <a:solidFill>
                  <a:srgbClr val="000000"/>
                </a:solidFill>
                <a:latin typeface="Muli"/>
                <a:ea typeface="Muli"/>
                <a:cs typeface="Muli"/>
                <a:sym typeface="Muli"/>
              </a:rPr>
              <a:t>Note: The betting screen currently only allows betting on numbers.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504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79081" y="4583030"/>
            <a:ext cx="162052" cy="162052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AF03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190362" y="1468230"/>
            <a:ext cx="8946757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00"/>
              </a:lnSpc>
            </a:pPr>
            <a:r>
              <a:rPr lang="en-US" sz="6500" b="true">
                <a:solidFill>
                  <a:srgbClr val="FCAF03"/>
                </a:solidFill>
                <a:latin typeface="Muli Bold"/>
                <a:ea typeface="Muli Bold"/>
                <a:cs typeface="Muli Bold"/>
                <a:sym typeface="Muli Bold"/>
              </a:rPr>
              <a:t>Proposed</a:t>
            </a:r>
            <a:r>
              <a:rPr lang="en-US" b="true" sz="6500">
                <a:solidFill>
                  <a:srgbClr val="FFFFFF"/>
                </a:solidFill>
                <a:latin typeface="Muli Bold"/>
                <a:ea typeface="Muli Bold"/>
                <a:cs typeface="Muli Bold"/>
                <a:sym typeface="Muli Bold"/>
              </a:rPr>
              <a:t> Evolutions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815215" y="4437361"/>
            <a:ext cx="11493704" cy="2082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If a model were created where part of the key remained encrypted in the crawler, and the other part was unlocked by the drawn numbers.</a:t>
            </a:r>
          </a:p>
          <a:p>
            <a:pPr algn="l">
              <a:lnSpc>
                <a:spcPts val="3359"/>
              </a:lnSpc>
            </a:pP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A</a:t>
            </a:r>
            <a:r>
              <a:rPr lang="en-US"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ny bettor could run the crawler and enforce the payment of all bets.</a:t>
            </a:r>
          </a:p>
          <a:p>
            <a:pPr algn="l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17272" y="-75224"/>
            <a:ext cx="10437449" cy="1043744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AF0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697764" y="8146549"/>
            <a:ext cx="3616233" cy="3616233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CAF03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4330788"/>
            <a:ext cx="3889531" cy="1944766"/>
          </a:xfrm>
          <a:custGeom>
            <a:avLst/>
            <a:gdLst/>
            <a:ahLst/>
            <a:cxnLst/>
            <a:rect r="r" b="b" t="t" l="l"/>
            <a:pathLst>
              <a:path h="1944766" w="3889531">
                <a:moveTo>
                  <a:pt x="0" y="0"/>
                </a:moveTo>
                <a:lnTo>
                  <a:pt x="3889531" y="0"/>
                </a:lnTo>
                <a:lnTo>
                  <a:pt x="3889531" y="1944765"/>
                </a:lnTo>
                <a:lnTo>
                  <a:pt x="0" y="19447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267497" y="3779484"/>
            <a:ext cx="3322890" cy="3047373"/>
          </a:xfrm>
          <a:custGeom>
            <a:avLst/>
            <a:gdLst/>
            <a:ahLst/>
            <a:cxnLst/>
            <a:rect r="r" b="b" t="t" l="l"/>
            <a:pathLst>
              <a:path h="3047373" w="3322890">
                <a:moveTo>
                  <a:pt x="0" y="0"/>
                </a:moveTo>
                <a:lnTo>
                  <a:pt x="3322890" y="0"/>
                </a:lnTo>
                <a:lnTo>
                  <a:pt x="3322890" y="3047373"/>
                </a:lnTo>
                <a:lnTo>
                  <a:pt x="0" y="30473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574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451228" y="3923945"/>
            <a:ext cx="5808072" cy="2758451"/>
          </a:xfrm>
          <a:custGeom>
            <a:avLst/>
            <a:gdLst/>
            <a:ahLst/>
            <a:cxnLst/>
            <a:rect r="r" b="b" t="t" l="l"/>
            <a:pathLst>
              <a:path h="2758451" w="5808072">
                <a:moveTo>
                  <a:pt x="0" y="0"/>
                </a:moveTo>
                <a:lnTo>
                  <a:pt x="5808072" y="0"/>
                </a:lnTo>
                <a:lnTo>
                  <a:pt x="5808072" y="2758451"/>
                </a:lnTo>
                <a:lnTo>
                  <a:pt x="0" y="27584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28700" y="7543533"/>
            <a:ext cx="4272025" cy="2121248"/>
          </a:xfrm>
          <a:custGeom>
            <a:avLst/>
            <a:gdLst/>
            <a:ahLst/>
            <a:cxnLst/>
            <a:rect r="r" b="b" t="t" l="l"/>
            <a:pathLst>
              <a:path h="2121248" w="4272025">
                <a:moveTo>
                  <a:pt x="0" y="0"/>
                </a:moveTo>
                <a:lnTo>
                  <a:pt x="4272025" y="0"/>
                </a:lnTo>
                <a:lnTo>
                  <a:pt x="4272025" y="2121247"/>
                </a:lnTo>
                <a:lnTo>
                  <a:pt x="0" y="21212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584533" y="7602991"/>
            <a:ext cx="6688819" cy="2002330"/>
          </a:xfrm>
          <a:custGeom>
            <a:avLst/>
            <a:gdLst/>
            <a:ahLst/>
            <a:cxnLst/>
            <a:rect r="r" b="b" t="t" l="l"/>
            <a:pathLst>
              <a:path h="2002330" w="6688819">
                <a:moveTo>
                  <a:pt x="0" y="0"/>
                </a:moveTo>
                <a:lnTo>
                  <a:pt x="6688819" y="0"/>
                </a:lnTo>
                <a:lnTo>
                  <a:pt x="6688819" y="2002331"/>
                </a:lnTo>
                <a:lnTo>
                  <a:pt x="0" y="200233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2557159" y="7804921"/>
            <a:ext cx="5198283" cy="1598472"/>
          </a:xfrm>
          <a:custGeom>
            <a:avLst/>
            <a:gdLst/>
            <a:ahLst/>
            <a:cxnLst/>
            <a:rect r="r" b="b" t="t" l="l"/>
            <a:pathLst>
              <a:path h="1598472" w="5198283">
                <a:moveTo>
                  <a:pt x="0" y="0"/>
                </a:moveTo>
                <a:lnTo>
                  <a:pt x="5198283" y="0"/>
                </a:lnTo>
                <a:lnTo>
                  <a:pt x="5198283" y="1598471"/>
                </a:lnTo>
                <a:lnTo>
                  <a:pt x="0" y="15984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453" y="817209"/>
            <a:ext cx="18286547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639"/>
              </a:lnSpc>
            </a:pPr>
            <a:r>
              <a:rPr lang="en-US" b="true" sz="7199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Used Technologies  </a:t>
            </a:r>
            <a:r>
              <a:rPr lang="en-US" b="true" sz="7199">
                <a:solidFill>
                  <a:srgbClr val="FCAF03"/>
                </a:solidFill>
                <a:latin typeface="Muli Bold"/>
                <a:ea typeface="Muli Bold"/>
                <a:cs typeface="Muli Bold"/>
                <a:sym typeface="Muli Bold"/>
              </a:rPr>
              <a:t>  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AF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8208818" y="2643816"/>
          <a:ext cx="11399677" cy="6426681"/>
        </p:xfrm>
        <a:graphic>
          <a:graphicData uri="http://schemas.openxmlformats.org/drawingml/2006/table">
            <a:tbl>
              <a:tblPr/>
              <a:tblGrid>
                <a:gridCol w="10747630"/>
              </a:tblGrid>
              <a:tr h="160667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99"/>
                        </a:lnSpc>
                        <a:defRPr/>
                      </a:pPr>
                      <a:r>
                        <a:rPr lang="en-US" sz="2571">
                          <a:solidFill>
                            <a:srgbClr val="000000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Platform Decentralized betting using Bitcoin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22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667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99"/>
                        </a:lnSpc>
                        <a:defRPr/>
                      </a:pPr>
                      <a:r>
                        <a:rPr lang="en-US" sz="2571">
                          <a:solidFill>
                            <a:srgbClr val="000000"/>
                          </a:solidFill>
                          <a:latin typeface="Muli"/>
                          <a:ea typeface="Muli"/>
                          <a:cs typeface="Muli"/>
                          <a:sym typeface="Muli"/>
                          <a:hlinkClick r:id="rId2" action="ppaction://hlinksldjump"/>
                        </a:rPr>
                        <a:t>Automated capture of official lottery results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22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22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667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99"/>
                        </a:lnSpc>
                        <a:defRPr/>
                      </a:pPr>
                      <a:r>
                        <a:rPr lang="en-US" sz="2571">
                          <a:solidFill>
                            <a:srgbClr val="000000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Automated payments in BTC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22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22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667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599"/>
                        </a:lnSpc>
                        <a:defRPr/>
                      </a:pPr>
                      <a:r>
                        <a:rPr lang="en-US" sz="2571">
                          <a:solidFill>
                            <a:srgbClr val="000000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Secure and anonymous betting</a:t>
                      </a:r>
                      <a:endParaRPr lang="en-US" sz="1100"/>
                    </a:p>
                  </a:txBody>
                  <a:tcPr marL="0" marR="0" marT="0" marB="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22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22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883330" y="3731704"/>
            <a:ext cx="6083531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00"/>
              </a:lnSpc>
            </a:pPr>
            <a:r>
              <a:rPr lang="en-US" b="true" sz="6500">
                <a:solidFill>
                  <a:srgbClr val="171717"/>
                </a:solidFill>
                <a:latin typeface="Muli Bold"/>
                <a:ea typeface="Muli Bold"/>
                <a:cs typeface="Muli Bold"/>
                <a:sym typeface="Muli Bold"/>
              </a:rPr>
              <a:t>In this Presentation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83330" y="6007291"/>
            <a:ext cx="4979916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b="true" sz="2800">
                <a:solidFill>
                  <a:srgbClr val="FFFFFF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Here's what we'll cover: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7418847" cy="10287000"/>
          </a:xfrm>
          <a:custGeom>
            <a:avLst/>
            <a:gdLst/>
            <a:ahLst/>
            <a:cxnLst/>
            <a:rect r="r" b="b" t="t" l="l"/>
            <a:pathLst>
              <a:path h="10287000" w="7418847">
                <a:moveTo>
                  <a:pt x="0" y="0"/>
                </a:moveTo>
                <a:lnTo>
                  <a:pt x="7418847" y="0"/>
                </a:lnTo>
                <a:lnTo>
                  <a:pt x="741884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068" t="0" r="-71921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785288" y="3606269"/>
            <a:ext cx="9474012" cy="5117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26109" indent="-313054" lvl="1">
              <a:lnSpc>
                <a:spcPts val="4059"/>
              </a:lnSpc>
              <a:buFont typeface="Arial"/>
              <a:buChar char="•"/>
            </a:pPr>
            <a:r>
              <a:rPr lang="en-US" b="true" sz="2899">
                <a:solidFill>
                  <a:srgbClr val="171717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Prohibition and Excessive Government Regulation.</a:t>
            </a:r>
          </a:p>
          <a:p>
            <a:pPr algn="just">
              <a:lnSpc>
                <a:spcPts val="4059"/>
              </a:lnSpc>
            </a:pPr>
          </a:p>
          <a:p>
            <a:pPr algn="just">
              <a:lnSpc>
                <a:spcPts val="4059"/>
              </a:lnSpc>
            </a:pPr>
          </a:p>
          <a:p>
            <a:pPr algn="just" marL="626109" indent="-313054" lvl="1">
              <a:lnSpc>
                <a:spcPts val="4059"/>
              </a:lnSpc>
              <a:buFont typeface="Arial"/>
              <a:buChar char="•"/>
            </a:pPr>
            <a:r>
              <a:rPr lang="en-US" b="true" sz="2899">
                <a:solidFill>
                  <a:srgbClr val="171717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Fragile Anonymity</a:t>
            </a:r>
          </a:p>
          <a:p>
            <a:pPr algn="just">
              <a:lnSpc>
                <a:spcPts val="4059"/>
              </a:lnSpc>
            </a:pPr>
          </a:p>
          <a:p>
            <a:pPr algn="just">
              <a:lnSpc>
                <a:spcPts val="4059"/>
              </a:lnSpc>
            </a:pPr>
          </a:p>
          <a:p>
            <a:pPr algn="just" marL="626109" indent="-313054" lvl="1">
              <a:lnSpc>
                <a:spcPts val="4059"/>
              </a:lnSpc>
              <a:buFont typeface="Arial"/>
              <a:buChar char="•"/>
            </a:pPr>
            <a:r>
              <a:rPr lang="en-US" b="true" sz="2899">
                <a:solidFill>
                  <a:srgbClr val="171717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Lottery Fraud</a:t>
            </a:r>
          </a:p>
          <a:p>
            <a:pPr algn="just">
              <a:lnSpc>
                <a:spcPts val="4059"/>
              </a:lnSpc>
            </a:pPr>
          </a:p>
          <a:p>
            <a:pPr algn="just">
              <a:lnSpc>
                <a:spcPts val="4059"/>
              </a:lnSpc>
            </a:pPr>
          </a:p>
          <a:p>
            <a:pPr algn="just" marL="626109" indent="-313054" lvl="1">
              <a:lnSpc>
                <a:spcPts val="4059"/>
              </a:lnSpc>
              <a:buFont typeface="Arial"/>
              <a:buChar char="•"/>
            </a:pPr>
            <a:r>
              <a:rPr lang="en-US" b="true" sz="2899">
                <a:solidFill>
                  <a:srgbClr val="171717"/>
                </a:solidFill>
                <a:latin typeface="Muli Semi-Bold"/>
                <a:ea typeface="Muli Semi-Bold"/>
                <a:cs typeface="Muli Semi-Bold"/>
                <a:sym typeface="Muli Semi-Bold"/>
              </a:rPr>
              <a:t>Difficulty in Claiming award.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964089" y="1722619"/>
            <a:ext cx="11116410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</a:pPr>
            <a:r>
              <a:rPr lang="en-US" b="true" sz="6500">
                <a:solidFill>
                  <a:srgbClr val="FCAF03"/>
                </a:solidFill>
                <a:latin typeface="Muli Bold"/>
                <a:ea typeface="Muli Bold"/>
                <a:cs typeface="Muli Bold"/>
                <a:sym typeface="Muli Bold"/>
              </a:rPr>
              <a:t>Technology Delivers!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10173505" y="5441957"/>
            <a:ext cx="13524158" cy="2704832"/>
          </a:xfrm>
          <a:custGeom>
            <a:avLst/>
            <a:gdLst/>
            <a:ahLst/>
            <a:cxnLst/>
            <a:rect r="r" b="b" t="t" l="l"/>
            <a:pathLst>
              <a:path h="2704832" w="13524158">
                <a:moveTo>
                  <a:pt x="0" y="0"/>
                </a:moveTo>
                <a:lnTo>
                  <a:pt x="13524158" y="0"/>
                </a:lnTo>
                <a:lnTo>
                  <a:pt x="13524158" y="2704831"/>
                </a:lnTo>
                <a:lnTo>
                  <a:pt x="0" y="27048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6229" y="779908"/>
            <a:ext cx="9326301" cy="9063588"/>
          </a:xfrm>
          <a:custGeom>
            <a:avLst/>
            <a:gdLst/>
            <a:ahLst/>
            <a:cxnLst/>
            <a:rect r="r" b="b" t="t" l="l"/>
            <a:pathLst>
              <a:path h="9063588" w="9326301">
                <a:moveTo>
                  <a:pt x="0" y="0"/>
                </a:moveTo>
                <a:lnTo>
                  <a:pt x="9326301" y="0"/>
                </a:lnTo>
                <a:lnTo>
                  <a:pt x="9326301" y="9063588"/>
                </a:lnTo>
                <a:lnTo>
                  <a:pt x="0" y="90635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4" id="4"/>
          <p:cNvSpPr/>
          <p:nvPr/>
        </p:nvSpPr>
        <p:spPr>
          <a:xfrm flipV="true">
            <a:off x="10070871" y="0"/>
            <a:ext cx="0" cy="10287000"/>
          </a:xfrm>
          <a:prstGeom prst="line">
            <a:avLst/>
          </a:prstGeom>
          <a:ln cap="rnd" w="28575">
            <a:solidFill>
              <a:srgbClr val="171717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5" id="5"/>
          <p:cNvGrpSpPr/>
          <p:nvPr/>
        </p:nvGrpSpPr>
        <p:grpSpPr>
          <a:xfrm rot="0">
            <a:off x="9975430" y="1555431"/>
            <a:ext cx="190883" cy="190883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975430" y="3301745"/>
            <a:ext cx="190883" cy="190883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975430" y="5048059"/>
            <a:ext cx="190883" cy="190883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975430" y="6794372"/>
            <a:ext cx="190883" cy="190883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9975430" y="8540686"/>
            <a:ext cx="190883" cy="190883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0509212" y="1028700"/>
            <a:ext cx="7397788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00"/>
              </a:lnSpc>
            </a:pPr>
            <a:r>
              <a:rPr lang="en-US" sz="6500" b="true">
                <a:solidFill>
                  <a:srgbClr val="171717"/>
                </a:solidFill>
                <a:latin typeface="Muli Bold"/>
                <a:ea typeface="Muli Bold"/>
                <a:cs typeface="Muli Bold"/>
                <a:sym typeface="Muli Bold"/>
              </a:rPr>
              <a:t>Proposed solution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509212" y="2991613"/>
            <a:ext cx="6998657" cy="5434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171717"/>
                </a:solidFill>
                <a:latin typeface="Muli"/>
                <a:ea typeface="Muli"/>
                <a:cs typeface="Muli"/>
                <a:sym typeface="Muli"/>
              </a:rPr>
              <a:t>Lottery Retailers are committed to running LotteryBTC.</a:t>
            </a:r>
          </a:p>
          <a:p>
            <a:pPr algn="l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171717"/>
                </a:solidFill>
                <a:latin typeface="Muli"/>
                <a:ea typeface="Muli"/>
                <a:cs typeface="Muli"/>
                <a:sym typeface="Muli"/>
              </a:rPr>
              <a:t>LotteryBTC provides an online betting service.</a:t>
            </a:r>
          </a:p>
          <a:p>
            <a:pPr algn="l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171717"/>
                </a:solidFill>
                <a:latin typeface="Muli"/>
                <a:ea typeface="Muli"/>
                <a:cs typeface="Muli"/>
                <a:sym typeface="Muli"/>
              </a:rPr>
              <a:t>LotteryBTC schedules the periodic execution of WebCrawler.</a:t>
            </a:r>
          </a:p>
          <a:p>
            <a:pPr algn="l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171717"/>
                </a:solidFill>
                <a:latin typeface="Muli"/>
                <a:ea typeface="Muli"/>
                <a:cs typeface="Muli"/>
                <a:sym typeface="Muli"/>
              </a:rPr>
              <a:t>WebCrawler periodically visits the configured Bet’s pages.</a:t>
            </a:r>
          </a:p>
          <a:p>
            <a:pPr algn="l">
              <a:lnSpc>
                <a:spcPts val="3359"/>
              </a:lnSpc>
            </a:pPr>
          </a:p>
          <a:p>
            <a:pPr algn="l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171717"/>
                </a:solidFill>
                <a:latin typeface="Muli"/>
                <a:ea typeface="Muli"/>
                <a:cs typeface="Muli"/>
                <a:sym typeface="Muli"/>
              </a:rPr>
              <a:t>WebCrawler pays out winnings to Retailers if it identifies a winning bet.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97514" y="5188611"/>
            <a:ext cx="1253282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</a:pPr>
            <a:r>
              <a:rPr lang="en-US" sz="1400" b="true">
                <a:solidFill>
                  <a:srgbClr val="171717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/ Betting Shop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CAF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2477941" y="0"/>
            <a:ext cx="0" cy="10287000"/>
          </a:xfrm>
          <a:prstGeom prst="line">
            <a:avLst/>
          </a:prstGeom>
          <a:ln cap="rnd" w="28575">
            <a:solidFill>
              <a:srgbClr val="171717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2382500" y="1555431"/>
            <a:ext cx="190883" cy="190883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2382500" y="3301745"/>
            <a:ext cx="190883" cy="190883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382500" y="5048059"/>
            <a:ext cx="190883" cy="190883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82500" y="6794372"/>
            <a:ext cx="190883" cy="190883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2382500" y="8540686"/>
            <a:ext cx="190883" cy="190883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845220" y="3301745"/>
            <a:ext cx="8179611" cy="297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00"/>
              </a:lnSpc>
            </a:pPr>
            <a:r>
              <a:rPr lang="en-US" sz="6500" b="true">
                <a:solidFill>
                  <a:srgbClr val="171717"/>
                </a:solidFill>
                <a:latin typeface="Muli Bold"/>
                <a:ea typeface="Muli Bold"/>
                <a:cs typeface="Muli Bold"/>
                <a:sym typeface="Muli Bold"/>
              </a:rPr>
              <a:t>Betting shop</a:t>
            </a:r>
          </a:p>
          <a:p>
            <a:pPr algn="l">
              <a:lnSpc>
                <a:spcPts val="7800"/>
              </a:lnSpc>
            </a:pPr>
            <a:r>
              <a:rPr lang="en-US" sz="6500" b="true">
                <a:solidFill>
                  <a:srgbClr val="171717"/>
                </a:solidFill>
                <a:latin typeface="Muli Bold"/>
                <a:ea typeface="Muli Bold"/>
                <a:cs typeface="Muli Bold"/>
                <a:sym typeface="Muli Bold"/>
              </a:rPr>
              <a:t>   or</a:t>
            </a:r>
          </a:p>
          <a:p>
            <a:pPr algn="l">
              <a:lnSpc>
                <a:spcPts val="7800"/>
              </a:lnSpc>
            </a:pPr>
            <a:r>
              <a:rPr lang="en-US" sz="6500" b="true">
                <a:solidFill>
                  <a:srgbClr val="171717"/>
                </a:solidFill>
                <a:latin typeface="Muli Bold"/>
                <a:ea typeface="Muli Bold"/>
                <a:cs typeface="Muli Bold"/>
                <a:sym typeface="Muli Bold"/>
              </a:rPr>
              <a:t>      Loterry Retailers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AF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4095941" y="5129212"/>
            <a:ext cx="10287000" cy="0"/>
          </a:xfrm>
          <a:prstGeom prst="line">
            <a:avLst/>
          </a:prstGeom>
          <a:ln cap="rnd" w="28575">
            <a:solidFill>
              <a:srgbClr val="171717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9144000" y="1555431"/>
            <a:ext cx="190883" cy="190883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9144000" y="3301745"/>
            <a:ext cx="190883" cy="190883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144000" y="5048059"/>
            <a:ext cx="190883" cy="190883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144000" y="6794372"/>
            <a:ext cx="190883" cy="190883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144000" y="8540686"/>
            <a:ext cx="190883" cy="190883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aphicFrame>
        <p:nvGraphicFramePr>
          <p:cNvPr name="Table 13" id="13"/>
          <p:cNvGraphicFramePr>
            <a:graphicFrameLocks noGrp="true"/>
          </p:cNvGraphicFramePr>
          <p:nvPr/>
        </p:nvGraphicFramePr>
        <p:xfrm>
          <a:off x="9687308" y="1028700"/>
          <a:ext cx="8222179" cy="10829925"/>
        </p:xfrm>
        <a:graphic>
          <a:graphicData uri="http://schemas.openxmlformats.org/drawingml/2006/table">
            <a:tbl>
              <a:tblPr/>
              <a:tblGrid>
                <a:gridCol w="2010502"/>
                <a:gridCol w="6211677"/>
              </a:tblGrid>
              <a:tr h="80200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FFFFFF"/>
                          </a:solidFill>
                          <a:latin typeface="Muli Bold"/>
                          <a:ea typeface="Muli Bold"/>
                          <a:cs typeface="Muli Bold"/>
                          <a:sym typeface="Muli Bold"/>
                        </a:rPr>
                        <a:t>FLEXIBLE SETUP</a:t>
                      </a:r>
                      <a:endParaRPr lang="en-US" sz="1100"/>
                    </a:p>
                    <a:p>
                      <a:pPr algn="l">
                        <a:lnSpc>
                          <a:spcPts val="3919"/>
                        </a:lnSpc>
                      </a:pPr>
                      <a:r>
                        <a:rPr lang="en-US" sz="2799" b="true">
                          <a:solidFill>
                            <a:srgbClr val="FFFFFF"/>
                          </a:solidFill>
                          <a:latin typeface="Muli Bold"/>
                          <a:ea typeface="Muli Bold"/>
                          <a:cs typeface="Muli Bold"/>
                          <a:sym typeface="Muli Bold"/>
                        </a:rPr>
                        <a:t>BETTING</a:t>
                      </a:r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Muli Bold"/>
                          <a:ea typeface="Muli Bold"/>
                          <a:cs typeface="Muli Bold"/>
                          <a:sym typeface="Muli Bold"/>
                        </a:rPr>
                        <a:t>Easily collect draw results from virtually any available webpage on the internet.</a:t>
                      </a:r>
                      <a:endParaRPr lang="en-US" sz="1100"/>
                    </a:p>
                    <a:p>
                      <a:pPr algn="l">
                        <a:lnSpc>
                          <a:spcPts val="3359"/>
                        </a:lnSpc>
                      </a:pPr>
                    </a:p>
                    <a:p>
                      <a:pPr algn="l">
                        <a:lnSpc>
                          <a:spcPts val="3359"/>
                        </a:lnSpc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Muli Bold"/>
                          <a:ea typeface="Muli Bold"/>
                          <a:cs typeface="Muli Bold"/>
                          <a:sym typeface="Muli Bold"/>
                        </a:rPr>
                        <a:t>Simply provide the desired URL and the CSS selectors to identify both the event (or contest) and the drawn elements (like lottery numbers, for example).</a:t>
                      </a:r>
                    </a:p>
                    <a:p>
                      <a:pPr algn="l">
                        <a:lnSpc>
                          <a:spcPts val="3359"/>
                        </a:lnSpc>
                      </a:pPr>
                    </a:p>
                    <a:p>
                      <a:pPr algn="l">
                        <a:lnSpc>
                          <a:spcPts val="3359"/>
                        </a:lnSpc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Muli Bold"/>
                          <a:ea typeface="Muli Bold"/>
                          <a:cs typeface="Muli Bold"/>
                          <a:sym typeface="Muli Bold"/>
                        </a:rPr>
                        <a:t>You can set up bets for lotteries such as Mega-Sena, Powerball, or any other.</a:t>
                      </a:r>
                    </a:p>
                    <a:p>
                      <a:pPr algn="l">
                        <a:lnSpc>
                          <a:spcPts val="3359"/>
                        </a:lnSpc>
                      </a:pPr>
                    </a:p>
                    <a:p>
                      <a:pPr algn="l">
                        <a:lnSpc>
                          <a:spcPts val="3359"/>
                        </a:lnSpc>
                      </a:pPr>
                      <a:r>
                        <a:rPr lang="en-US" sz="2399" b="true">
                          <a:solidFill>
                            <a:srgbClr val="000000"/>
                          </a:solidFill>
                          <a:latin typeface="Muli Bold"/>
                          <a:ea typeface="Muli Bold"/>
                          <a:cs typeface="Muli Bold"/>
                          <a:sym typeface="Muli Bold"/>
                        </a:rPr>
                        <a:t>Why not go further and register predictions for specific sections of sites like CNN’s or Fox News’s homepage? If it's online, you can turn any event into a draw!</a:t>
                      </a:r>
                    </a:p>
                    <a:p>
                      <a:pPr algn="l">
                        <a:lnSpc>
                          <a:spcPts val="3359"/>
                        </a:lnSpc>
                      </a:pPr>
                    </a:p>
                    <a:p>
                      <a:pPr algn="l">
                        <a:lnSpc>
                          <a:spcPts val="3359"/>
                        </a:lnSpc>
                      </a:pPr>
                    </a:p>
                    <a:p>
                      <a:pPr algn="l">
                        <a:lnSpc>
                          <a:spcPts val="3359"/>
                        </a:lnSpc>
                      </a:pPr>
                    </a:p>
                    <a:p>
                      <a:pPr algn="l">
                        <a:lnSpc>
                          <a:spcPts val="3359"/>
                        </a:lnSpc>
                      </a:pPr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19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19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19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19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19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919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</a:txBody>
                  <a:tcPr marL="0" marR="0" marT="0" marB="0" anchor="t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14" id="14"/>
          <p:cNvSpPr/>
          <p:nvPr/>
        </p:nvSpPr>
        <p:spPr>
          <a:xfrm flipH="false" flipV="false" rot="0">
            <a:off x="423129" y="596631"/>
            <a:ext cx="8282721" cy="8661669"/>
          </a:xfrm>
          <a:custGeom>
            <a:avLst/>
            <a:gdLst/>
            <a:ahLst/>
            <a:cxnLst/>
            <a:rect r="r" b="b" t="t" l="l"/>
            <a:pathLst>
              <a:path h="8661669" w="8282721">
                <a:moveTo>
                  <a:pt x="0" y="0"/>
                </a:moveTo>
                <a:lnTo>
                  <a:pt x="8282721" y="0"/>
                </a:lnTo>
                <a:lnTo>
                  <a:pt x="8282721" y="8661669"/>
                </a:lnTo>
                <a:lnTo>
                  <a:pt x="0" y="86616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AF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6386321" y="95441"/>
            <a:ext cx="0" cy="10287000"/>
          </a:xfrm>
          <a:prstGeom prst="line">
            <a:avLst/>
          </a:prstGeom>
          <a:ln cap="rnd" w="28575">
            <a:solidFill>
              <a:srgbClr val="171717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6305167" y="1555431"/>
            <a:ext cx="190883" cy="190883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6305167" y="3301745"/>
            <a:ext cx="190883" cy="190883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6305167" y="5048059"/>
            <a:ext cx="190883" cy="190883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6225941" y="6321359"/>
            <a:ext cx="190883" cy="190883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6225941" y="8067673"/>
            <a:ext cx="190883" cy="190883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735517" y="6764229"/>
            <a:ext cx="17043076" cy="2606889"/>
          </a:xfrm>
          <a:custGeom>
            <a:avLst/>
            <a:gdLst/>
            <a:ahLst/>
            <a:cxnLst/>
            <a:rect r="r" b="b" t="t" l="l"/>
            <a:pathLst>
              <a:path h="2606889" w="17043076">
                <a:moveTo>
                  <a:pt x="0" y="0"/>
                </a:moveTo>
                <a:lnTo>
                  <a:pt x="17043076" y="0"/>
                </a:lnTo>
                <a:lnTo>
                  <a:pt x="17043076" y="2606889"/>
                </a:lnTo>
                <a:lnTo>
                  <a:pt x="0" y="26068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18628" r="0" b="-63309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670753" y="5048059"/>
            <a:ext cx="11301259" cy="1525670"/>
          </a:xfrm>
          <a:custGeom>
            <a:avLst/>
            <a:gdLst/>
            <a:ahLst/>
            <a:cxnLst/>
            <a:rect r="r" b="b" t="t" l="l"/>
            <a:pathLst>
              <a:path h="1525670" w="11301259">
                <a:moveTo>
                  <a:pt x="0" y="0"/>
                </a:moveTo>
                <a:lnTo>
                  <a:pt x="11301259" y="0"/>
                </a:lnTo>
                <a:lnTo>
                  <a:pt x="11301259" y="1525670"/>
                </a:lnTo>
                <a:lnTo>
                  <a:pt x="0" y="15256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15" id="15"/>
          <p:cNvSpPr/>
          <p:nvPr/>
        </p:nvSpPr>
        <p:spPr>
          <a:xfrm flipH="true" flipV="true">
            <a:off x="7021675" y="6075853"/>
            <a:ext cx="4260970" cy="1376752"/>
          </a:xfrm>
          <a:prstGeom prst="line">
            <a:avLst/>
          </a:prstGeom>
          <a:ln cap="flat" w="38100">
            <a:solidFill>
              <a:srgbClr val="171717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6" id="16"/>
          <p:cNvSpPr/>
          <p:nvPr/>
        </p:nvSpPr>
        <p:spPr>
          <a:xfrm flipH="true" flipV="true">
            <a:off x="9064773" y="6075853"/>
            <a:ext cx="2217872" cy="1577222"/>
          </a:xfrm>
          <a:prstGeom prst="line">
            <a:avLst/>
          </a:prstGeom>
          <a:ln cap="flat" w="38100">
            <a:solidFill>
              <a:srgbClr val="171717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7" id="17"/>
          <p:cNvSpPr/>
          <p:nvPr/>
        </p:nvSpPr>
        <p:spPr>
          <a:xfrm flipH="true" flipV="true">
            <a:off x="3937341" y="6321359"/>
            <a:ext cx="16023" cy="851140"/>
          </a:xfrm>
          <a:prstGeom prst="line">
            <a:avLst/>
          </a:prstGeom>
          <a:ln cap="flat" w="38100">
            <a:solidFill>
              <a:srgbClr val="171717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8" id="18"/>
          <p:cNvSpPr txBox="true"/>
          <p:nvPr/>
        </p:nvSpPr>
        <p:spPr>
          <a:xfrm rot="0">
            <a:off x="250581" y="1564956"/>
            <a:ext cx="6135741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  <a:spcBef>
                <a:spcPct val="0"/>
              </a:spcBef>
            </a:pPr>
            <a:r>
              <a:rPr lang="en-US" b="true" sz="480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How does the Registration Work?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680215" y="1362038"/>
            <a:ext cx="9579085" cy="2419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40"/>
              </a:lnSpc>
            </a:pPr>
            <a:r>
              <a:rPr lang="en-US" sz="3200" b="true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Any content from a web page can be referenced using CSS selectors.</a:t>
            </a:r>
          </a:p>
          <a:p>
            <a:pPr algn="ctr">
              <a:lnSpc>
                <a:spcPts val="3840"/>
              </a:lnSpc>
            </a:pPr>
          </a:p>
          <a:p>
            <a:pPr algn="ctr">
              <a:lnSpc>
                <a:spcPts val="3840"/>
              </a:lnSpc>
              <a:spcBef>
                <a:spcPct val="0"/>
              </a:spcBef>
            </a:pPr>
            <a:r>
              <a:rPr lang="en-US" b="true" sz="320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This content can be used by a WebCrawler to capture information and process payments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AF0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6386321" y="95441"/>
            <a:ext cx="0" cy="10287000"/>
          </a:xfrm>
          <a:prstGeom prst="line">
            <a:avLst/>
          </a:prstGeom>
          <a:ln cap="rnd" w="28575">
            <a:solidFill>
              <a:srgbClr val="171717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6305167" y="1555431"/>
            <a:ext cx="190883" cy="190883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6305167" y="3301745"/>
            <a:ext cx="190883" cy="190883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4133910" y="4581488"/>
            <a:ext cx="13600537" cy="4352172"/>
          </a:xfrm>
          <a:custGeom>
            <a:avLst/>
            <a:gdLst/>
            <a:ahLst/>
            <a:cxnLst/>
            <a:rect r="r" b="b" t="t" l="l"/>
            <a:pathLst>
              <a:path h="4352172" w="13600537">
                <a:moveTo>
                  <a:pt x="0" y="0"/>
                </a:moveTo>
                <a:lnTo>
                  <a:pt x="13600537" y="0"/>
                </a:lnTo>
                <a:lnTo>
                  <a:pt x="13600537" y="4352171"/>
                </a:lnTo>
                <a:lnTo>
                  <a:pt x="0" y="43521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45421" y="3078845"/>
            <a:ext cx="11301259" cy="1652809"/>
          </a:xfrm>
          <a:custGeom>
            <a:avLst/>
            <a:gdLst/>
            <a:ahLst/>
            <a:cxnLst/>
            <a:rect r="r" b="b" t="t" l="l"/>
            <a:pathLst>
              <a:path h="1652809" w="11301259">
                <a:moveTo>
                  <a:pt x="0" y="0"/>
                </a:moveTo>
                <a:lnTo>
                  <a:pt x="11301258" y="0"/>
                </a:lnTo>
                <a:lnTo>
                  <a:pt x="11301258" y="1652810"/>
                </a:lnTo>
                <a:lnTo>
                  <a:pt x="0" y="16528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AutoShape 9" id="9"/>
          <p:cNvSpPr/>
          <p:nvPr/>
        </p:nvSpPr>
        <p:spPr>
          <a:xfrm flipH="true" flipV="true">
            <a:off x="10282555" y="4356900"/>
            <a:ext cx="3563841" cy="2907167"/>
          </a:xfrm>
          <a:prstGeom prst="line">
            <a:avLst/>
          </a:prstGeom>
          <a:ln cap="flat" w="38100">
            <a:solidFill>
              <a:srgbClr val="171717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0" id="10"/>
          <p:cNvSpPr/>
          <p:nvPr/>
        </p:nvSpPr>
        <p:spPr>
          <a:xfrm flipH="true" flipV="true">
            <a:off x="4834653" y="4155917"/>
            <a:ext cx="16023" cy="851140"/>
          </a:xfrm>
          <a:prstGeom prst="line">
            <a:avLst/>
          </a:prstGeom>
          <a:ln cap="flat" w="38100">
            <a:solidFill>
              <a:srgbClr val="171717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1" id="11"/>
          <p:cNvSpPr txBox="true"/>
          <p:nvPr/>
        </p:nvSpPr>
        <p:spPr>
          <a:xfrm rot="0">
            <a:off x="264868" y="936497"/>
            <a:ext cx="6135741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  <a:spcBef>
                <a:spcPct val="0"/>
              </a:spcBef>
            </a:pPr>
            <a:r>
              <a:rPr lang="en-US" b="true" sz="4800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How does the Registration Work?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2165121" y="0"/>
            <a:ext cx="0" cy="10287000"/>
          </a:xfrm>
          <a:prstGeom prst="line">
            <a:avLst/>
          </a:prstGeom>
          <a:ln cap="rnd" w="28575">
            <a:solidFill>
              <a:srgbClr val="171717"/>
            </a:solidFill>
            <a:prstDash val="sysDot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069680" y="1555431"/>
            <a:ext cx="190883" cy="190883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2069680" y="3301745"/>
            <a:ext cx="190883" cy="190883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2069680" y="5048059"/>
            <a:ext cx="190883" cy="190883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2069680" y="6794372"/>
            <a:ext cx="190883" cy="190883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2069680" y="8540686"/>
            <a:ext cx="190883" cy="190883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71717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5400000">
            <a:off x="10173505" y="5409663"/>
            <a:ext cx="13524158" cy="2704832"/>
          </a:xfrm>
          <a:custGeom>
            <a:avLst/>
            <a:gdLst/>
            <a:ahLst/>
            <a:cxnLst/>
            <a:rect r="r" b="b" t="t" l="l"/>
            <a:pathLst>
              <a:path h="2704832" w="13524158">
                <a:moveTo>
                  <a:pt x="0" y="0"/>
                </a:moveTo>
                <a:lnTo>
                  <a:pt x="13524158" y="0"/>
                </a:lnTo>
                <a:lnTo>
                  <a:pt x="13524158" y="2704832"/>
                </a:lnTo>
                <a:lnTo>
                  <a:pt x="0" y="2704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718184" y="2814661"/>
            <a:ext cx="10407363" cy="1165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73"/>
              </a:lnSpc>
            </a:pPr>
            <a:r>
              <a:rPr lang="en-US" sz="7644" b="true">
                <a:solidFill>
                  <a:srgbClr val="171717"/>
                </a:solidFill>
                <a:latin typeface="Muli Bold"/>
                <a:ea typeface="Muli Bold"/>
                <a:cs typeface="Muli Bold"/>
                <a:sym typeface="Muli Bold"/>
              </a:rPr>
              <a:t>Gambler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DAGUrjGtzzo</dc:identifier>
  <dcterms:modified xsi:type="dcterms:W3CDTF">2011-08-01T06:04:30Z</dcterms:modified>
  <cp:revision>1</cp:revision>
  <dc:title>Loterry BTC</dc:title>
</cp:coreProperties>
</file>

<file path=docProps/thumbnail.jpeg>
</file>